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57" r:id="rId3"/>
    <p:sldId id="261" r:id="rId4"/>
    <p:sldId id="269" r:id="rId5"/>
    <p:sldId id="267" r:id="rId6"/>
    <p:sldId id="260" r:id="rId7"/>
    <p:sldId id="259" r:id="rId8"/>
    <p:sldId id="277" r:id="rId9"/>
    <p:sldId id="265" r:id="rId10"/>
    <p:sldId id="278" r:id="rId11"/>
    <p:sldId id="276" r:id="rId12"/>
    <p:sldId id="262" r:id="rId13"/>
    <p:sldId id="268" r:id="rId14"/>
    <p:sldId id="263" r:id="rId15"/>
    <p:sldId id="275" r:id="rId16"/>
    <p:sldId id="258" r:id="rId17"/>
    <p:sldId id="280" r:id="rId18"/>
    <p:sldId id="264" r:id="rId19"/>
    <p:sldId id="274" r:id="rId20"/>
    <p:sldId id="273" r:id="rId21"/>
    <p:sldId id="266" r:id="rId22"/>
    <p:sldId id="270" r:id="rId23"/>
    <p:sldId id="271" r:id="rId24"/>
    <p:sldId id="279" r:id="rId25"/>
    <p:sldId id="272"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4676"/>
  </p:normalViewPr>
  <p:slideViewPr>
    <p:cSldViewPr snapToGrid="0" snapToObjects="1">
      <p:cViewPr varScale="1">
        <p:scale>
          <a:sx n="109" d="100"/>
          <a:sy n="109" d="100"/>
        </p:scale>
        <p:origin x="68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jpg>
</file>

<file path=ppt/media/image12.jpg>
</file>

<file path=ppt/media/image13.JPG>
</file>

<file path=ppt/media/image14.JP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56E6E5-E581-7344-92D0-C47E29FD3E5C}" type="datetimeFigureOut">
              <a:rPr lang="en-US" smtClean="0"/>
              <a:t>9/26/19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663FDD-FBEA-B04B-99A0-7B03EC425AA0}" type="slidenum">
              <a:rPr lang="en-US" smtClean="0"/>
              <a:t>‹#›</a:t>
            </a:fld>
            <a:endParaRPr lang="en-US"/>
          </a:p>
        </p:txBody>
      </p:sp>
    </p:spTree>
    <p:extLst>
      <p:ext uri="{BB962C8B-B14F-4D97-AF65-F5344CB8AC3E}">
        <p14:creationId xmlns:p14="http://schemas.microsoft.com/office/powerpoint/2010/main" val="1339261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663FDD-FBEA-B04B-99A0-7B03EC425AA0}" type="slidenum">
              <a:rPr lang="en-US" smtClean="0"/>
              <a:t>16</a:t>
            </a:fld>
            <a:endParaRPr lang="en-US"/>
          </a:p>
        </p:txBody>
      </p:sp>
    </p:spTree>
    <p:extLst>
      <p:ext uri="{BB962C8B-B14F-4D97-AF65-F5344CB8AC3E}">
        <p14:creationId xmlns:p14="http://schemas.microsoft.com/office/powerpoint/2010/main" val="1192127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FA640CF-7B3E-E449-BEA3-1B43AC7164CF}" type="datetimeFigureOut">
              <a:rPr lang="en-US" smtClean="0"/>
              <a:t>9/26/19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7563819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640CF-7B3E-E449-BEA3-1B43AC7164CF}" type="datetimeFigureOut">
              <a:rPr lang="en-US" smtClean="0"/>
              <a:t>9/26/19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468803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640CF-7B3E-E449-BEA3-1B43AC7164CF}" type="datetimeFigureOut">
              <a:rPr lang="en-US" smtClean="0"/>
              <a:t>9/26/19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857330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640CF-7B3E-E449-BEA3-1B43AC7164CF}" type="datetimeFigureOut">
              <a:rPr lang="en-US" smtClean="0"/>
              <a:t>9/26/19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2009194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FA640CF-7B3E-E449-BEA3-1B43AC7164CF}" type="datetimeFigureOut">
              <a:rPr lang="en-US" smtClean="0"/>
              <a:t>9/26/19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0091047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FA640CF-7B3E-E449-BEA3-1B43AC7164CF}" type="datetimeFigureOut">
              <a:rPr lang="en-US" smtClean="0"/>
              <a:t>9/26/19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345172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FA640CF-7B3E-E449-BEA3-1B43AC7164CF}" type="datetimeFigureOut">
              <a:rPr lang="en-US" smtClean="0"/>
              <a:t>9/26/19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7604270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FA640CF-7B3E-E449-BEA3-1B43AC7164CF}" type="datetimeFigureOut">
              <a:rPr lang="en-US" smtClean="0"/>
              <a:t>9/26/19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615527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A640CF-7B3E-E449-BEA3-1B43AC7164CF}" type="datetimeFigureOut">
              <a:rPr lang="en-US" smtClean="0"/>
              <a:t>9/26/19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5291786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FA640CF-7B3E-E449-BEA3-1B43AC7164CF}" type="datetimeFigureOut">
              <a:rPr lang="en-US" smtClean="0"/>
              <a:t>9/26/19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969237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FA640CF-7B3E-E449-BEA3-1B43AC7164CF}" type="datetimeFigureOut">
              <a:rPr lang="en-US" smtClean="0"/>
              <a:t>9/26/19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21041281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A640CF-7B3E-E449-BEA3-1B43AC7164CF}" type="datetimeFigureOut">
              <a:rPr lang="en-US" smtClean="0"/>
              <a:t>9/26/19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5F8985-413E-504D-B0B4-06417FD98B0B}" type="slidenum">
              <a:rPr lang="en-US" smtClean="0"/>
              <a:t>‹#›</a:t>
            </a:fld>
            <a:endParaRPr lang="en-US"/>
          </a:p>
        </p:txBody>
      </p:sp>
    </p:spTree>
    <p:extLst>
      <p:ext uri="{BB962C8B-B14F-4D97-AF65-F5344CB8AC3E}">
        <p14:creationId xmlns:p14="http://schemas.microsoft.com/office/powerpoint/2010/main" val="4521659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hyperlink" Target="https://louisville.craigslist.org/" TargetMode="External"/><Relationship Id="rId3" Type="http://schemas.openxmlformats.org/officeDocument/2006/relationships/hyperlink" Target="https://www.anapode.com/content/Home" TargetMode="External"/><Relationship Id="rId7" Type="http://schemas.openxmlformats.org/officeDocument/2006/relationships/hyperlink" Target="https://www.ebay.com/" TargetMode="External"/><Relationship Id="rId2" Type="http://schemas.openxmlformats.org/officeDocument/2006/relationships/hyperlink" Target="https://www.solarblvd.com/about-us/" TargetMode="External"/><Relationship Id="rId1" Type="http://schemas.openxmlformats.org/officeDocument/2006/relationships/slideLayout" Target="../slideLayouts/slideLayout2.xml"/><Relationship Id="rId6" Type="http://schemas.openxmlformats.org/officeDocument/2006/relationships/hyperlink" Target="http://www.dudadiesel.com/solar.php" TargetMode="External"/><Relationship Id="rId5" Type="http://schemas.openxmlformats.org/officeDocument/2006/relationships/hyperlink" Target="https://www.invertersupply.com/" TargetMode="External"/><Relationship Id="rId4" Type="http://schemas.openxmlformats.org/officeDocument/2006/relationships/hyperlink" Target="https://www.wholesalesolar.com/" TargetMode="Externa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Home solar power</a:t>
            </a:r>
          </a:p>
        </p:txBody>
      </p:sp>
      <p:sp>
        <p:nvSpPr>
          <p:cNvPr id="3" name="Subtitle 2"/>
          <p:cNvSpPr>
            <a:spLocks noGrp="1"/>
          </p:cNvSpPr>
          <p:nvPr>
            <p:ph type="subTitle" idx="1"/>
          </p:nvPr>
        </p:nvSpPr>
        <p:spPr/>
        <p:txBody>
          <a:bodyPr/>
          <a:lstStyle/>
          <a:p>
            <a:r>
              <a:rPr lang="en-US" dirty="0"/>
              <a:t>(Or how I came to have a </a:t>
            </a:r>
            <a:r>
              <a:rPr lang="en-US"/>
              <a:t>$14/</a:t>
            </a:r>
            <a:r>
              <a:rPr lang="en-US" dirty="0"/>
              <a:t>month electricity bill)</a:t>
            </a:r>
          </a:p>
          <a:p>
            <a:endParaRPr lang="en-US" dirty="0"/>
          </a:p>
        </p:txBody>
      </p:sp>
    </p:spTree>
    <p:extLst>
      <p:ext uri="{BB962C8B-B14F-4D97-AF65-F5344CB8AC3E}">
        <p14:creationId xmlns:p14="http://schemas.microsoft.com/office/powerpoint/2010/main" val="16914720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310B6-A3BE-1A4D-891C-1C4C52E57590}"/>
              </a:ext>
            </a:extLst>
          </p:cNvPr>
          <p:cNvSpPr>
            <a:spLocks noGrp="1"/>
          </p:cNvSpPr>
          <p:nvPr>
            <p:ph type="title"/>
          </p:nvPr>
        </p:nvSpPr>
        <p:spPr/>
        <p:txBody>
          <a:bodyPr/>
          <a:lstStyle/>
          <a:p>
            <a:r>
              <a:rPr lang="en-US" dirty="0"/>
              <a:t>Payback/return on investment</a:t>
            </a:r>
          </a:p>
        </p:txBody>
      </p:sp>
      <p:sp>
        <p:nvSpPr>
          <p:cNvPr id="3" name="Content Placeholder 2">
            <a:extLst>
              <a:ext uri="{FF2B5EF4-FFF2-40B4-BE49-F238E27FC236}">
                <a16:creationId xmlns:a16="http://schemas.microsoft.com/office/drawing/2014/main" id="{95F5D304-33EC-0041-B550-AD8492F90B30}"/>
              </a:ext>
            </a:extLst>
          </p:cNvPr>
          <p:cNvSpPr>
            <a:spLocks noGrp="1"/>
          </p:cNvSpPr>
          <p:nvPr>
            <p:ph idx="1"/>
          </p:nvPr>
        </p:nvSpPr>
        <p:spPr/>
        <p:txBody>
          <a:bodyPr/>
          <a:lstStyle/>
          <a:p>
            <a:r>
              <a:rPr lang="en-US" dirty="0"/>
              <a:t>There is a LOT of rubbish talked about how long solar takes to pay for itself, and it is rubbish because it implicitly assumes the installed solar panels have zero value once you install them.</a:t>
            </a:r>
          </a:p>
          <a:p>
            <a:r>
              <a:rPr lang="en-US" dirty="0"/>
              <a:t>The correct way to price them is as an investment, where the install cost is the capital, and the saved money from bills is the (after tax) interest on that capital.</a:t>
            </a:r>
          </a:p>
          <a:p>
            <a:r>
              <a:rPr lang="en-US" dirty="0"/>
              <a:t>In Kentucky the new net metering rules come into play on January 1</a:t>
            </a:r>
            <a:r>
              <a:rPr lang="en-US" baseline="30000" dirty="0"/>
              <a:t>st</a:t>
            </a:r>
            <a:r>
              <a:rPr lang="en-US" dirty="0"/>
              <a:t> 2020, and any net meter system installed before then is grandfathered in on the old rules – and importantly this deal can be passed on to anyone that buys the property. This has significant value.</a:t>
            </a:r>
          </a:p>
        </p:txBody>
      </p:sp>
    </p:spTree>
    <p:extLst>
      <p:ext uri="{BB962C8B-B14F-4D97-AF65-F5344CB8AC3E}">
        <p14:creationId xmlns:p14="http://schemas.microsoft.com/office/powerpoint/2010/main" val="29289556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Solar hot water</a:t>
            </a:r>
          </a:p>
        </p:txBody>
      </p:sp>
      <p:sp>
        <p:nvSpPr>
          <p:cNvPr id="3" name="Content Placeholder 2"/>
          <p:cNvSpPr>
            <a:spLocks noGrp="1"/>
          </p:cNvSpPr>
          <p:nvPr>
            <p:ph idx="1"/>
          </p:nvPr>
        </p:nvSpPr>
        <p:spPr>
          <a:xfrm>
            <a:off x="838200" y="1825625"/>
            <a:ext cx="4533900" cy="4351338"/>
          </a:xfrm>
        </p:spPr>
        <p:txBody>
          <a:bodyPr>
            <a:normAutofit fontScale="92500" lnSpcReduction="20000"/>
          </a:bodyPr>
          <a:lstStyle/>
          <a:p>
            <a:r>
              <a:rPr lang="en-US" dirty="0"/>
              <a:t>Preheats water before it runs into your hot water tank</a:t>
            </a:r>
          </a:p>
          <a:p>
            <a:r>
              <a:rPr lang="en-US" dirty="0"/>
              <a:t>Solar collector on the roof, with a circulator pump and additional hot water tank </a:t>
            </a:r>
          </a:p>
          <a:p>
            <a:r>
              <a:rPr lang="en-US" dirty="0"/>
              <a:t>Water heating is 10%+ of house energy use</a:t>
            </a:r>
          </a:p>
          <a:p>
            <a:r>
              <a:rPr lang="en-US" dirty="0"/>
              <a:t>Best done as addition to current hot water system (preheat tank)</a:t>
            </a:r>
          </a:p>
          <a:p>
            <a:r>
              <a:rPr lang="en-US" dirty="0"/>
              <a:t>Some lifestyle changes </a:t>
            </a:r>
            <a:r>
              <a:rPr lang="mr-IN" dirty="0"/>
              <a:t>…</a:t>
            </a:r>
            <a:r>
              <a:rPr lang="en-US" dirty="0"/>
              <a:t>you want to run the washer, dishwasher etc. at night</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2125" y="576866"/>
            <a:ext cx="6100763" cy="6281134"/>
          </a:xfrm>
          <a:prstGeom prst="rect">
            <a:avLst/>
          </a:prstGeom>
        </p:spPr>
      </p:pic>
    </p:spTree>
    <p:extLst>
      <p:ext uri="{BB962C8B-B14F-4D97-AF65-F5344CB8AC3E}">
        <p14:creationId xmlns:p14="http://schemas.microsoft.com/office/powerpoint/2010/main" val="16599761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Off grid</a:t>
            </a:r>
          </a:p>
        </p:txBody>
      </p:sp>
      <p:sp>
        <p:nvSpPr>
          <p:cNvPr id="3" name="Content Placeholder 2"/>
          <p:cNvSpPr>
            <a:spLocks noGrp="1"/>
          </p:cNvSpPr>
          <p:nvPr>
            <p:ph idx="1"/>
          </p:nvPr>
        </p:nvSpPr>
        <p:spPr>
          <a:xfrm>
            <a:off x="838200" y="1825625"/>
            <a:ext cx="5305425" cy="4351338"/>
          </a:xfrm>
        </p:spPr>
        <p:txBody>
          <a:bodyPr>
            <a:normAutofit fontScale="85000" lnSpcReduction="20000"/>
          </a:bodyPr>
          <a:lstStyle/>
          <a:p>
            <a:r>
              <a:rPr lang="en-US" dirty="0"/>
              <a:t>Off grid </a:t>
            </a:r>
            <a:r>
              <a:rPr lang="mr-IN" dirty="0"/>
              <a:t>–</a:t>
            </a:r>
            <a:r>
              <a:rPr lang="en-US" dirty="0"/>
              <a:t> no electricity bill </a:t>
            </a:r>
            <a:r>
              <a:rPr lang="en-US" dirty="0">
                <a:sym typeface="Wingdings"/>
              </a:rPr>
              <a:t></a:t>
            </a:r>
          </a:p>
          <a:p>
            <a:r>
              <a:rPr lang="en-US" dirty="0"/>
              <a:t>You provide all your own power </a:t>
            </a:r>
            <a:r>
              <a:rPr lang="mr-IN" dirty="0"/>
              <a:t>–</a:t>
            </a:r>
            <a:r>
              <a:rPr lang="en-US" dirty="0"/>
              <a:t> and don’t depend on the grid.</a:t>
            </a:r>
          </a:p>
          <a:p>
            <a:r>
              <a:rPr lang="en-US" dirty="0"/>
              <a:t>Significantly more expensive because it uses (lots of) batteries</a:t>
            </a:r>
          </a:p>
          <a:p>
            <a:r>
              <a:rPr lang="en-US" dirty="0"/>
              <a:t>Regular maintenance for batteries</a:t>
            </a:r>
          </a:p>
          <a:p>
            <a:r>
              <a:rPr lang="en-US" dirty="0"/>
              <a:t>Bad weather for prolonged periods means using backup generator</a:t>
            </a:r>
          </a:p>
          <a:p>
            <a:r>
              <a:rPr lang="en-US" dirty="0"/>
              <a:t>Great if the utility wants more than $50k to connect you to the grid</a:t>
            </a:r>
          </a:p>
          <a:p>
            <a:r>
              <a:rPr lang="en-US" dirty="0"/>
              <a:t>Almost impossible to find a professional installer that will do this for you.</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9737" y="1482725"/>
            <a:ext cx="4240213" cy="4459534"/>
          </a:xfrm>
          <a:prstGeom prst="rect">
            <a:avLst/>
          </a:prstGeom>
        </p:spPr>
      </p:pic>
      <p:sp>
        <p:nvSpPr>
          <p:cNvPr id="5" name="TextBox 4"/>
          <p:cNvSpPr txBox="1"/>
          <p:nvPr/>
        </p:nvSpPr>
        <p:spPr>
          <a:xfrm>
            <a:off x="6789737" y="6035040"/>
            <a:ext cx="4240213" cy="369332"/>
          </a:xfrm>
          <a:prstGeom prst="rect">
            <a:avLst/>
          </a:prstGeom>
          <a:noFill/>
        </p:spPr>
        <p:txBody>
          <a:bodyPr wrap="square" rtlCol="0">
            <a:spAutoFit/>
          </a:bodyPr>
          <a:lstStyle/>
          <a:p>
            <a:r>
              <a:rPr lang="en-US" dirty="0"/>
              <a:t>*This is badly wired </a:t>
            </a:r>
            <a:r>
              <a:rPr lang="mr-IN" dirty="0"/>
              <a:t>–</a:t>
            </a:r>
            <a:r>
              <a:rPr lang="en-US" dirty="0"/>
              <a:t> don’t do this!</a:t>
            </a:r>
          </a:p>
        </p:txBody>
      </p:sp>
    </p:spTree>
    <p:extLst>
      <p:ext uri="{BB962C8B-B14F-4D97-AF65-F5344CB8AC3E}">
        <p14:creationId xmlns:p14="http://schemas.microsoft.com/office/powerpoint/2010/main" val="7670702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Grid tied</a:t>
            </a:r>
          </a:p>
        </p:txBody>
      </p:sp>
      <p:sp>
        <p:nvSpPr>
          <p:cNvPr id="3" name="Content Placeholder 2"/>
          <p:cNvSpPr>
            <a:spLocks noGrp="1"/>
          </p:cNvSpPr>
          <p:nvPr>
            <p:ph idx="1"/>
          </p:nvPr>
        </p:nvSpPr>
        <p:spPr>
          <a:xfrm>
            <a:off x="838200" y="1825625"/>
            <a:ext cx="5231130" cy="4351338"/>
          </a:xfrm>
        </p:spPr>
        <p:txBody>
          <a:bodyPr>
            <a:normAutofit/>
          </a:bodyPr>
          <a:lstStyle/>
          <a:p>
            <a:r>
              <a:rPr lang="en-US" dirty="0"/>
              <a:t>Grid tied </a:t>
            </a:r>
            <a:r>
              <a:rPr lang="mr-IN" dirty="0"/>
              <a:t>–</a:t>
            </a:r>
            <a:r>
              <a:rPr lang="en-US" dirty="0"/>
              <a:t> your house is still connected to the grid</a:t>
            </a:r>
          </a:p>
          <a:p>
            <a:r>
              <a:rPr lang="en-US" dirty="0"/>
              <a:t>You still get a bill </a:t>
            </a:r>
            <a:r>
              <a:rPr lang="en-US" dirty="0">
                <a:sym typeface="Wingdings"/>
              </a:rPr>
              <a:t> </a:t>
            </a:r>
          </a:p>
          <a:p>
            <a:r>
              <a:rPr lang="en-US" dirty="0"/>
              <a:t>If there’s snow on the panels for a week you still have power</a:t>
            </a:r>
          </a:p>
          <a:p>
            <a:r>
              <a:rPr lang="en-US" dirty="0"/>
              <a:t>You don’t have to replace all your power consumption with solar</a:t>
            </a:r>
          </a:p>
          <a:p>
            <a:r>
              <a:rPr lang="en-US" dirty="0"/>
              <a:t>Very low maintenance  </a:t>
            </a:r>
          </a:p>
          <a:p>
            <a:r>
              <a:rPr lang="en-US" dirty="0"/>
              <a:t>This is what I have...</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08725" y="1538288"/>
            <a:ext cx="4305300" cy="4254500"/>
          </a:xfrm>
          <a:prstGeom prst="rect">
            <a:avLst/>
          </a:prstGeom>
        </p:spPr>
      </p:pic>
    </p:spTree>
    <p:extLst>
      <p:ext uri="{BB962C8B-B14F-4D97-AF65-F5344CB8AC3E}">
        <p14:creationId xmlns:p14="http://schemas.microsoft.com/office/powerpoint/2010/main" val="1457573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would I need for grid tied PV?</a:t>
            </a:r>
          </a:p>
        </p:txBody>
      </p:sp>
      <p:sp>
        <p:nvSpPr>
          <p:cNvPr id="3" name="Content Placeholder 2"/>
          <p:cNvSpPr>
            <a:spLocks noGrp="1"/>
          </p:cNvSpPr>
          <p:nvPr>
            <p:ph idx="1"/>
          </p:nvPr>
        </p:nvSpPr>
        <p:spPr/>
        <p:txBody>
          <a:bodyPr/>
          <a:lstStyle/>
          <a:p>
            <a:r>
              <a:rPr lang="en-US" dirty="0"/>
              <a:t>You don’t need to replace all the power you use from the grid </a:t>
            </a:r>
            <a:r>
              <a:rPr lang="mr-IN" dirty="0"/>
              <a:t>–</a:t>
            </a:r>
            <a:r>
              <a:rPr lang="en-US" dirty="0"/>
              <a:t> start small, but get the meter changed THIS YEAR!</a:t>
            </a:r>
          </a:p>
          <a:p>
            <a:r>
              <a:rPr lang="en-US" dirty="0"/>
              <a:t>Sun! So you need a clear view of the southern sky </a:t>
            </a:r>
          </a:p>
          <a:p>
            <a:r>
              <a:rPr lang="en-US" dirty="0"/>
              <a:t>Roof or space in the yard </a:t>
            </a:r>
          </a:p>
          <a:p>
            <a:r>
              <a:rPr lang="en-US" dirty="0"/>
              <a:t>Size of system is measured in kW </a:t>
            </a:r>
            <a:r>
              <a:rPr lang="mr-IN" dirty="0"/>
              <a:t>–</a:t>
            </a:r>
            <a:r>
              <a:rPr lang="en-US" dirty="0"/>
              <a:t> one panel is about 3’x5’ and makes about ¼ kW. </a:t>
            </a:r>
          </a:p>
          <a:p>
            <a:r>
              <a:rPr lang="en-US" dirty="0"/>
              <a:t>System comprises panels, inverters, wiring and a mounting system</a:t>
            </a:r>
          </a:p>
          <a:p>
            <a:r>
              <a:rPr lang="en-US" dirty="0"/>
              <a:t>If you needed 25kwh/day, we get about 5 hours of sunshine per day so you would need 25 / 5 or 5kw of solar panels, about 20 panels.</a:t>
            </a:r>
          </a:p>
          <a:p>
            <a:endParaRPr lang="en-US" dirty="0"/>
          </a:p>
        </p:txBody>
      </p:sp>
    </p:spTree>
    <p:extLst>
      <p:ext uri="{BB962C8B-B14F-4D97-AF65-F5344CB8AC3E}">
        <p14:creationId xmlns:p14="http://schemas.microsoft.com/office/powerpoint/2010/main" val="14799455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3">
            <a:extLst>
              <a:ext uri="{FF2B5EF4-FFF2-40B4-BE49-F238E27FC236}">
                <a16:creationId xmlns:a16="http://schemas.microsoft.com/office/drawing/2014/main" id="{0BF4A8E6-8DA3-B048-9D13-B08A25241EAF}"/>
              </a:ext>
            </a:extLst>
          </p:cNvPr>
          <p:cNvPicPr>
            <a:picLocks noChangeAspect="1"/>
          </p:cNvPicPr>
          <p:nvPr/>
        </p:nvPicPr>
        <p:blipFill rotWithShape="1">
          <a:blip r:embed="rId2">
            <a:extLst>
              <a:ext uri="{28A0092B-C50C-407E-A947-70E740481C1C}">
                <a14:useLocalDpi xmlns:a14="http://schemas.microsoft.com/office/drawing/2010/main" val="0"/>
              </a:ext>
            </a:extLst>
          </a:blip>
          <a:srcRect t="15343" b="38731"/>
          <a:stretch/>
        </p:blipFill>
        <p:spPr>
          <a:xfrm>
            <a:off x="1525415" y="4724399"/>
            <a:ext cx="6142846" cy="2095501"/>
          </a:xfrm>
          <a:prstGeom prst="rect">
            <a:avLst/>
          </a:prstGeom>
        </p:spPr>
      </p:pic>
      <p:pic>
        <p:nvPicPr>
          <p:cNvPr id="7" name="Content Placeholder 3">
            <a:extLst>
              <a:ext uri="{FF2B5EF4-FFF2-40B4-BE49-F238E27FC236}">
                <a16:creationId xmlns:a16="http://schemas.microsoft.com/office/drawing/2014/main" id="{C0300B81-0A21-5441-8FA3-359B0B1E28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8115" y="125413"/>
            <a:ext cx="6142846" cy="4562750"/>
          </a:xfrm>
          <a:prstGeom prst="rect">
            <a:avLst/>
          </a:prstGeom>
        </p:spPr>
      </p:pic>
      <p:sp>
        <p:nvSpPr>
          <p:cNvPr id="8" name="TextBox 7">
            <a:extLst>
              <a:ext uri="{FF2B5EF4-FFF2-40B4-BE49-F238E27FC236}">
                <a16:creationId xmlns:a16="http://schemas.microsoft.com/office/drawing/2014/main" id="{3038EB02-8604-BD4F-86D7-DFD53487A402}"/>
              </a:ext>
            </a:extLst>
          </p:cNvPr>
          <p:cNvSpPr txBox="1"/>
          <p:nvPr/>
        </p:nvSpPr>
        <p:spPr>
          <a:xfrm>
            <a:off x="3149451" y="6257295"/>
            <a:ext cx="2654449" cy="600164"/>
          </a:xfrm>
          <a:prstGeom prst="rect">
            <a:avLst/>
          </a:prstGeom>
          <a:solidFill>
            <a:schemeClr val="bg1"/>
          </a:solidFill>
        </p:spPr>
        <p:txBody>
          <a:bodyPr wrap="square" rtlCol="0">
            <a:spAutoFit/>
          </a:bodyPr>
          <a:lstStyle/>
          <a:p>
            <a:r>
              <a:rPr lang="en-US" sz="1100" b="1" dirty="0"/>
              <a:t>Wattage matched modules plugged into power optimizers which are connected in series</a:t>
            </a:r>
          </a:p>
        </p:txBody>
      </p:sp>
    </p:spTree>
    <p:extLst>
      <p:ext uri="{BB962C8B-B14F-4D97-AF65-F5344CB8AC3E}">
        <p14:creationId xmlns:p14="http://schemas.microsoft.com/office/powerpoint/2010/main" val="10674311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Inverter types</a:t>
            </a:r>
          </a:p>
        </p:txBody>
      </p:sp>
      <p:sp>
        <p:nvSpPr>
          <p:cNvPr id="3" name="Content Placeholder 2"/>
          <p:cNvSpPr>
            <a:spLocks noGrp="1"/>
          </p:cNvSpPr>
          <p:nvPr>
            <p:ph idx="1"/>
          </p:nvPr>
        </p:nvSpPr>
        <p:spPr/>
        <p:txBody>
          <a:bodyPr>
            <a:normAutofit fontScale="92500" lnSpcReduction="20000"/>
          </a:bodyPr>
          <a:lstStyle/>
          <a:p>
            <a:r>
              <a:rPr lang="en-US" dirty="0"/>
              <a:t>“Single string” photovoltaic solar power</a:t>
            </a:r>
            <a:br>
              <a:rPr lang="en-US" dirty="0"/>
            </a:br>
            <a:r>
              <a:rPr lang="en-US" dirty="0"/>
              <a:t>One or two large inverters fed by multiple panels wired together</a:t>
            </a:r>
            <a:br>
              <a:rPr lang="en-US" dirty="0"/>
            </a:br>
            <a:r>
              <a:rPr lang="en-US" dirty="0"/>
              <a:t>Exciting DC voltages (600v+) and issues with shading</a:t>
            </a:r>
          </a:p>
          <a:p>
            <a:r>
              <a:rPr lang="en-US" dirty="0"/>
              <a:t>Possibly more reliable due to inverter being inside the house and running at a lower temperature</a:t>
            </a:r>
          </a:p>
          <a:p>
            <a:r>
              <a:rPr lang="en-US" dirty="0"/>
              <a:t>“Micro-inverter” photovoltaic solar power</a:t>
            </a:r>
            <a:br>
              <a:rPr lang="en-US" dirty="0"/>
            </a:br>
            <a:r>
              <a:rPr lang="en-US" dirty="0"/>
              <a:t>One inverter every one or two panels</a:t>
            </a:r>
            <a:br>
              <a:rPr lang="en-US" dirty="0"/>
            </a:br>
            <a:r>
              <a:rPr lang="en-US" dirty="0"/>
              <a:t>Regular house voltages (240v AC)</a:t>
            </a:r>
          </a:p>
          <a:p>
            <a:r>
              <a:rPr lang="en-US" dirty="0"/>
              <a:t>More fault tolerant </a:t>
            </a:r>
            <a:r>
              <a:rPr lang="mr-IN" dirty="0"/>
              <a:t>–</a:t>
            </a:r>
            <a:r>
              <a:rPr lang="en-US" dirty="0"/>
              <a:t> one inverter failing doesn’t stop power production</a:t>
            </a:r>
          </a:p>
          <a:p>
            <a:r>
              <a:rPr lang="en-US" dirty="0"/>
              <a:t>“Hybrid inverter” </a:t>
            </a:r>
            <a:r>
              <a:rPr lang="mr-IN" dirty="0"/>
              <a:t>–</a:t>
            </a:r>
            <a:r>
              <a:rPr lang="en-US" dirty="0"/>
              <a:t> grid tied inverter which can also provide power if the grid goes down. There are examples that are micro inverters (IQ-8) and string inverters like Solar Edge.</a:t>
            </a:r>
          </a:p>
          <a:p>
            <a:endParaRPr lang="en-US" dirty="0"/>
          </a:p>
        </p:txBody>
      </p:sp>
    </p:spTree>
    <p:extLst>
      <p:ext uri="{BB962C8B-B14F-4D97-AF65-F5344CB8AC3E}">
        <p14:creationId xmlns:p14="http://schemas.microsoft.com/office/powerpoint/2010/main" val="3443913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BD9BC-99E2-C045-8081-A2EB5B330F02}"/>
              </a:ext>
            </a:extLst>
          </p:cNvPr>
          <p:cNvSpPr>
            <a:spLocks noGrp="1"/>
          </p:cNvSpPr>
          <p:nvPr>
            <p:ph type="title"/>
          </p:nvPr>
        </p:nvSpPr>
        <p:spPr/>
        <p:txBody>
          <a:bodyPr/>
          <a:lstStyle/>
          <a:p>
            <a:r>
              <a:rPr lang="en-US" dirty="0"/>
              <a:t>What’s involved in putting it together?</a:t>
            </a:r>
          </a:p>
        </p:txBody>
      </p:sp>
      <p:sp>
        <p:nvSpPr>
          <p:cNvPr id="3" name="Content Placeholder 2">
            <a:extLst>
              <a:ext uri="{FF2B5EF4-FFF2-40B4-BE49-F238E27FC236}">
                <a16:creationId xmlns:a16="http://schemas.microsoft.com/office/drawing/2014/main" id="{0CEB2DA2-3C7B-1148-AD92-D66AE2851CB7}"/>
              </a:ext>
            </a:extLst>
          </p:cNvPr>
          <p:cNvSpPr>
            <a:spLocks noGrp="1"/>
          </p:cNvSpPr>
          <p:nvPr>
            <p:ph idx="1"/>
          </p:nvPr>
        </p:nvSpPr>
        <p:spPr/>
        <p:txBody>
          <a:bodyPr>
            <a:normAutofit fontScale="92500" lnSpcReduction="20000"/>
          </a:bodyPr>
          <a:lstStyle/>
          <a:p>
            <a:r>
              <a:rPr lang="en-US" dirty="0"/>
              <a:t>Plan system</a:t>
            </a:r>
          </a:p>
          <a:p>
            <a:r>
              <a:rPr lang="en-US"/>
              <a:t>Apply for net meter (See links)</a:t>
            </a:r>
          </a:p>
          <a:p>
            <a:r>
              <a:rPr lang="en-US"/>
              <a:t>Get </a:t>
            </a:r>
            <a:r>
              <a:rPr lang="en-US" dirty="0"/>
              <a:t>electrical permit (As a home owner, you can do electrical work except anything requiring a utility disconnection/ reconnection)</a:t>
            </a:r>
          </a:p>
          <a:p>
            <a:r>
              <a:rPr lang="en-US" dirty="0"/>
              <a:t>Get building permit (Beware, if you have trusses you will need a structural analysis)</a:t>
            </a:r>
          </a:p>
          <a:p>
            <a:r>
              <a:rPr lang="en-US" dirty="0"/>
              <a:t>Order parts</a:t>
            </a:r>
          </a:p>
          <a:p>
            <a:r>
              <a:rPr lang="en-US" dirty="0"/>
              <a:t>Install system</a:t>
            </a:r>
          </a:p>
          <a:p>
            <a:r>
              <a:rPr lang="en-US" dirty="0"/>
              <a:t>Get electrical inspection</a:t>
            </a:r>
          </a:p>
          <a:p>
            <a:r>
              <a:rPr lang="en-US" dirty="0"/>
              <a:t>Get net meter</a:t>
            </a:r>
          </a:p>
          <a:p>
            <a:r>
              <a:rPr lang="en-US" dirty="0"/>
              <a:t>Go live!</a:t>
            </a:r>
          </a:p>
        </p:txBody>
      </p:sp>
    </p:spTree>
    <p:extLst>
      <p:ext uri="{BB962C8B-B14F-4D97-AF65-F5344CB8AC3E}">
        <p14:creationId xmlns:p14="http://schemas.microsoft.com/office/powerpoint/2010/main" val="1661539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83277" y="1425575"/>
            <a:ext cx="6198924" cy="4789489"/>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6783" y="1425576"/>
            <a:ext cx="6363453" cy="4789488"/>
          </a:xfrm>
          <a:prstGeom prst="rect">
            <a:avLst/>
          </a:prstGeom>
        </p:spPr>
      </p:pic>
    </p:spTree>
    <p:extLst>
      <p:ext uri="{BB962C8B-B14F-4D97-AF65-F5344CB8AC3E}">
        <p14:creationId xmlns:p14="http://schemas.microsoft.com/office/powerpoint/2010/main" val="10255899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9199" y="1485899"/>
            <a:ext cx="7162801" cy="537210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362700" cy="4772025"/>
          </a:xfrm>
          <a:prstGeom prst="rect">
            <a:avLst/>
          </a:prstGeom>
        </p:spPr>
      </p:pic>
    </p:spTree>
    <p:extLst>
      <p:ext uri="{BB962C8B-B14F-4D97-AF65-F5344CB8AC3E}">
        <p14:creationId xmlns:p14="http://schemas.microsoft.com/office/powerpoint/2010/main" val="10462879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264400" y="1394619"/>
            <a:ext cx="4927600" cy="3441700"/>
          </a:xfr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521619"/>
            <a:ext cx="6616700" cy="3187700"/>
          </a:xfrm>
          <a:prstGeom prst="rect">
            <a:avLst/>
          </a:prstGeom>
        </p:spPr>
      </p:pic>
    </p:spTree>
    <p:extLst>
      <p:ext uri="{BB962C8B-B14F-4D97-AF65-F5344CB8AC3E}">
        <p14:creationId xmlns:p14="http://schemas.microsoft.com/office/powerpoint/2010/main" val="19740596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0470" y="641791"/>
            <a:ext cx="7414684" cy="5561013"/>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6569692" y="1198475"/>
            <a:ext cx="5930195" cy="4447646"/>
          </a:xfrm>
          <a:prstGeom prst="rect">
            <a:avLst/>
          </a:prstGeom>
        </p:spPr>
      </p:pic>
    </p:spTree>
    <p:extLst>
      <p:ext uri="{BB962C8B-B14F-4D97-AF65-F5344CB8AC3E}">
        <p14:creationId xmlns:p14="http://schemas.microsoft.com/office/powerpoint/2010/main" val="18577096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Suppliers</a:t>
            </a:r>
          </a:p>
        </p:txBody>
      </p:sp>
      <p:sp>
        <p:nvSpPr>
          <p:cNvPr id="3" name="Content Placeholder 2"/>
          <p:cNvSpPr>
            <a:spLocks noGrp="1"/>
          </p:cNvSpPr>
          <p:nvPr>
            <p:ph idx="1"/>
          </p:nvPr>
        </p:nvSpPr>
        <p:spPr/>
        <p:txBody>
          <a:bodyPr/>
          <a:lstStyle/>
          <a:p>
            <a:r>
              <a:rPr lang="en-US" dirty="0">
                <a:hlinkClick r:id="rId2"/>
              </a:rPr>
              <a:t>https://www.solarblvd.com/about-us/</a:t>
            </a:r>
            <a:r>
              <a:rPr lang="en-US" dirty="0"/>
              <a:t> low cost panels</a:t>
            </a:r>
          </a:p>
          <a:p>
            <a:r>
              <a:rPr lang="en-US" dirty="0">
                <a:hlinkClick r:id="rId3"/>
              </a:rPr>
              <a:t>https://www.anapode.com/content/Home</a:t>
            </a:r>
            <a:r>
              <a:rPr lang="en-US" dirty="0"/>
              <a:t> complete system kits</a:t>
            </a:r>
          </a:p>
          <a:p>
            <a:r>
              <a:rPr lang="en-US" dirty="0">
                <a:hlinkClick r:id="rId4"/>
              </a:rPr>
              <a:t>https://www.wholesalesolar.com/</a:t>
            </a:r>
            <a:r>
              <a:rPr lang="en-US" dirty="0"/>
              <a:t> low cost parts</a:t>
            </a:r>
          </a:p>
          <a:p>
            <a:r>
              <a:rPr lang="en-US" dirty="0">
                <a:hlinkClick r:id="rId5"/>
              </a:rPr>
              <a:t>https://www.invertersupply.com/</a:t>
            </a:r>
            <a:r>
              <a:rPr lang="en-US" dirty="0"/>
              <a:t> low cost racking and inverters</a:t>
            </a:r>
          </a:p>
          <a:p>
            <a:r>
              <a:rPr lang="en-US" dirty="0">
                <a:hlinkClick r:id="rId6"/>
              </a:rPr>
              <a:t>http://www.dudadiesel.com/solar.php</a:t>
            </a:r>
            <a:r>
              <a:rPr lang="en-US" dirty="0"/>
              <a:t> solar hot water systems</a:t>
            </a:r>
          </a:p>
          <a:p>
            <a:r>
              <a:rPr lang="en-US" dirty="0"/>
              <a:t>And of course </a:t>
            </a:r>
            <a:r>
              <a:rPr lang="en-US" dirty="0">
                <a:hlinkClick r:id="rId7"/>
              </a:rPr>
              <a:t>https://www.ebay.com/</a:t>
            </a:r>
            <a:endParaRPr lang="en-US" dirty="0"/>
          </a:p>
          <a:p>
            <a:r>
              <a:rPr lang="en-US" dirty="0"/>
              <a:t>And my personal favorite: </a:t>
            </a:r>
            <a:r>
              <a:rPr lang="en-US" dirty="0">
                <a:hlinkClick r:id="rId8"/>
              </a:rPr>
              <a:t>https://louisville.craigslist.org/</a:t>
            </a:r>
            <a:endParaRPr lang="en-US" dirty="0"/>
          </a:p>
          <a:p>
            <a:endParaRPr lang="en-US" dirty="0"/>
          </a:p>
        </p:txBody>
      </p:sp>
    </p:spTree>
    <p:extLst>
      <p:ext uri="{BB962C8B-B14F-4D97-AF65-F5344CB8AC3E}">
        <p14:creationId xmlns:p14="http://schemas.microsoft.com/office/powerpoint/2010/main" val="6501287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12165"/>
          </a:xfrm>
        </p:spPr>
        <p:txBody>
          <a:bodyPr/>
          <a:lstStyle/>
          <a:p>
            <a:pPr algn="ctr"/>
            <a:r>
              <a:rPr lang="en-US" dirty="0"/>
              <a:t>Toys </a:t>
            </a:r>
            <a:r>
              <a:rPr lang="mr-IN" dirty="0"/>
              <a:t>–</a:t>
            </a:r>
            <a:r>
              <a:rPr lang="en-US" dirty="0"/>
              <a:t> Enphase enlighten</a:t>
            </a:r>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465" y="1177290"/>
            <a:ext cx="10478631" cy="5437188"/>
          </a:xfrm>
          <a:prstGeom prst="rect">
            <a:avLst/>
          </a:prstGeom>
        </p:spPr>
      </p:pic>
    </p:spTree>
    <p:extLst>
      <p:ext uri="{BB962C8B-B14F-4D97-AF65-F5344CB8AC3E}">
        <p14:creationId xmlns:p14="http://schemas.microsoft.com/office/powerpoint/2010/main" val="16061231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66445"/>
          </a:xfrm>
        </p:spPr>
        <p:txBody>
          <a:bodyPr/>
          <a:lstStyle/>
          <a:p>
            <a:pPr algn="ctr"/>
            <a:r>
              <a:rPr lang="en-US" dirty="0"/>
              <a:t>Toys - sense</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48207" y="1011238"/>
            <a:ext cx="6895868" cy="5605936"/>
          </a:xfrm>
        </p:spPr>
      </p:pic>
    </p:spTree>
    <p:extLst>
      <p:ext uri="{BB962C8B-B14F-4D97-AF65-F5344CB8AC3E}">
        <p14:creationId xmlns:p14="http://schemas.microsoft.com/office/powerpoint/2010/main" val="3755278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2000A-AD71-FA47-82ED-E8E676E55048}"/>
              </a:ext>
            </a:extLst>
          </p:cNvPr>
          <p:cNvSpPr>
            <a:spLocks noGrp="1"/>
          </p:cNvSpPr>
          <p:nvPr>
            <p:ph type="title"/>
          </p:nvPr>
        </p:nvSpPr>
        <p:spPr/>
        <p:txBody>
          <a:bodyPr/>
          <a:lstStyle/>
          <a:p>
            <a:r>
              <a:rPr lang="en-US" dirty="0"/>
              <a:t>State of Solar in Kentucky</a:t>
            </a:r>
          </a:p>
        </p:txBody>
      </p:sp>
      <p:sp>
        <p:nvSpPr>
          <p:cNvPr id="3" name="Content Placeholder 2">
            <a:extLst>
              <a:ext uri="{FF2B5EF4-FFF2-40B4-BE49-F238E27FC236}">
                <a16:creationId xmlns:a16="http://schemas.microsoft.com/office/drawing/2014/main" id="{2E729C0A-075E-534C-A78C-040610508274}"/>
              </a:ext>
            </a:extLst>
          </p:cNvPr>
          <p:cNvSpPr>
            <a:spLocks noGrp="1"/>
          </p:cNvSpPr>
          <p:nvPr>
            <p:ph idx="1"/>
          </p:nvPr>
        </p:nvSpPr>
        <p:spPr/>
        <p:txBody>
          <a:bodyPr>
            <a:normAutofit fontScale="92500" lnSpcReduction="20000"/>
          </a:bodyPr>
          <a:lstStyle/>
          <a:p>
            <a:r>
              <a:rPr lang="en-US" dirty="0"/>
              <a:t>Latest legislation puts more control in utilities hands</a:t>
            </a:r>
          </a:p>
          <a:p>
            <a:r>
              <a:rPr lang="en-US" dirty="0"/>
              <a:t>LG&amp;E production is MUCH lower than anticipated based on growth models</a:t>
            </a:r>
          </a:p>
          <a:p>
            <a:r>
              <a:rPr lang="en-US" dirty="0"/>
              <a:t>2 coal “base load” plants offline (1 imploded a couple of months back) and 2 natural gas “</a:t>
            </a:r>
            <a:r>
              <a:rPr lang="en-US" dirty="0" err="1"/>
              <a:t>peakers</a:t>
            </a:r>
            <a:r>
              <a:rPr lang="en-US" dirty="0"/>
              <a:t>” offline due to demand reduction; This is being blamed on LED lights</a:t>
            </a:r>
          </a:p>
          <a:p>
            <a:r>
              <a:rPr lang="en-US" dirty="0"/>
              <a:t>No state refunds/ credits, etc. for solar</a:t>
            </a:r>
          </a:p>
          <a:p>
            <a:r>
              <a:rPr lang="en-US" dirty="0"/>
              <a:t>Reasons to do it: 30% tax credit (to end of  ‘19), 26% (to end of ‘20) and 22% (to the end of ‘21)</a:t>
            </a:r>
          </a:p>
          <a:p>
            <a:r>
              <a:rPr lang="en-US" dirty="0"/>
              <a:t>Net metering (buy/sell 1:1) until 1% of utility’s peak demand is met by solar ****LG&amp;E is buying land in all counties served to build arrays which will count toward the 1% (Will sell you power at an increased rate to help finance their solar array)</a:t>
            </a:r>
          </a:p>
          <a:p>
            <a:endParaRPr lang="en-US" dirty="0"/>
          </a:p>
        </p:txBody>
      </p:sp>
    </p:spTree>
    <p:extLst>
      <p:ext uri="{BB962C8B-B14F-4D97-AF65-F5344CB8AC3E}">
        <p14:creationId xmlns:p14="http://schemas.microsoft.com/office/powerpoint/2010/main" val="4888842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Questions?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9150" y="1358899"/>
            <a:ext cx="8013700" cy="5272171"/>
          </a:xfrm>
          <a:prstGeom prst="rect">
            <a:avLst/>
          </a:prstGeom>
        </p:spPr>
      </p:pic>
    </p:spTree>
    <p:extLst>
      <p:ext uri="{BB962C8B-B14F-4D97-AF65-F5344CB8AC3E}">
        <p14:creationId xmlns:p14="http://schemas.microsoft.com/office/powerpoint/2010/main" val="2137059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68630"/>
            <a:ext cx="10515600" cy="5708333"/>
          </a:xfrm>
        </p:spPr>
        <p:txBody>
          <a:bodyPr>
            <a:normAutofit fontScale="70000" lnSpcReduction="20000"/>
          </a:bodyPr>
          <a:lstStyle/>
          <a:p>
            <a:endParaRPr lang="en-US" dirty="0"/>
          </a:p>
          <a:p>
            <a:r>
              <a:rPr lang="en-US" dirty="0"/>
              <a:t>What’s it like to live with?</a:t>
            </a:r>
          </a:p>
          <a:p>
            <a:r>
              <a:rPr lang="en-US" dirty="0"/>
              <a:t>Why do it?</a:t>
            </a:r>
          </a:p>
          <a:p>
            <a:r>
              <a:rPr lang="en-US" dirty="0"/>
              <a:t>Before spending money on solar stuff</a:t>
            </a:r>
            <a:r>
              <a:rPr lang="mr-IN" dirty="0"/>
              <a:t>…</a:t>
            </a:r>
            <a:endParaRPr lang="en-US" dirty="0"/>
          </a:p>
          <a:p>
            <a:r>
              <a:rPr lang="en-US" dirty="0"/>
              <a:t>Terminology</a:t>
            </a:r>
          </a:p>
          <a:p>
            <a:r>
              <a:rPr lang="en-US" dirty="0"/>
              <a:t>What does it cost?</a:t>
            </a:r>
          </a:p>
          <a:p>
            <a:r>
              <a:rPr lang="en-US" dirty="0"/>
              <a:t>Payback/Return on investment</a:t>
            </a:r>
          </a:p>
          <a:p>
            <a:r>
              <a:rPr lang="en-US" dirty="0"/>
              <a:t>Solar hot water</a:t>
            </a:r>
          </a:p>
          <a:p>
            <a:r>
              <a:rPr lang="en-US" dirty="0"/>
              <a:t>Off grid or grid tied</a:t>
            </a:r>
          </a:p>
          <a:p>
            <a:r>
              <a:rPr lang="en-US" dirty="0"/>
              <a:t>Inverter type</a:t>
            </a:r>
          </a:p>
          <a:p>
            <a:r>
              <a:rPr lang="en-US" dirty="0"/>
              <a:t>What would I need?</a:t>
            </a:r>
          </a:p>
          <a:p>
            <a:r>
              <a:rPr lang="en-US" dirty="0"/>
              <a:t>What’s involved in putting the system together?</a:t>
            </a:r>
          </a:p>
          <a:p>
            <a:r>
              <a:rPr lang="en-US" dirty="0"/>
              <a:t>Suppliers</a:t>
            </a:r>
          </a:p>
          <a:p>
            <a:r>
              <a:rPr lang="en-US" dirty="0"/>
              <a:t>Useful stuff/toys</a:t>
            </a:r>
          </a:p>
          <a:p>
            <a:r>
              <a:rPr lang="en-US" dirty="0"/>
              <a:t>State of solar power in Kentucky</a:t>
            </a:r>
          </a:p>
          <a:p>
            <a:r>
              <a:rPr lang="en-US" dirty="0"/>
              <a:t>Questions</a:t>
            </a:r>
          </a:p>
          <a:p>
            <a:endParaRPr lang="en-US" dirty="0"/>
          </a:p>
        </p:txBody>
      </p:sp>
    </p:spTree>
    <p:extLst>
      <p:ext uri="{BB962C8B-B14F-4D97-AF65-F5344CB8AC3E}">
        <p14:creationId xmlns:p14="http://schemas.microsoft.com/office/powerpoint/2010/main" val="14769972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What’s it like to live with?</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43164" y="1439861"/>
            <a:ext cx="6713574" cy="4684747"/>
          </a:xfrm>
        </p:spPr>
      </p:pic>
    </p:spTree>
    <p:extLst>
      <p:ext uri="{BB962C8B-B14F-4D97-AF65-F5344CB8AC3E}">
        <p14:creationId xmlns:p14="http://schemas.microsoft.com/office/powerpoint/2010/main" val="6635307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 you </a:t>
            </a:r>
            <a:r>
              <a:rPr lang="en-US" dirty="0" err="1"/>
              <a:t>muppet</a:t>
            </a:r>
            <a:r>
              <a:rPr lang="en-US" dirty="0"/>
              <a:t>, what’s it like to live with really?</a:t>
            </a:r>
          </a:p>
        </p:txBody>
      </p:sp>
      <p:sp>
        <p:nvSpPr>
          <p:cNvPr id="3" name="Content Placeholder 2"/>
          <p:cNvSpPr>
            <a:spLocks noGrp="1"/>
          </p:cNvSpPr>
          <p:nvPr>
            <p:ph idx="1"/>
          </p:nvPr>
        </p:nvSpPr>
        <p:spPr/>
        <p:txBody>
          <a:bodyPr/>
          <a:lstStyle/>
          <a:p>
            <a:r>
              <a:rPr lang="en-US" dirty="0"/>
              <a:t>With my system (7kw on the roof of my house, </a:t>
            </a:r>
            <a:r>
              <a:rPr lang="en-US" dirty="0" err="1"/>
              <a:t>microinverters</a:t>
            </a:r>
            <a:r>
              <a:rPr lang="en-US" dirty="0"/>
              <a:t>, net metering):</a:t>
            </a:r>
          </a:p>
          <a:p>
            <a:r>
              <a:rPr lang="en-US" dirty="0"/>
              <a:t>No maintenance (well, maybe hosing off the panels once in a while)</a:t>
            </a:r>
          </a:p>
          <a:p>
            <a:r>
              <a:rPr lang="en-US" dirty="0"/>
              <a:t>Electricity bill is a touch more complex to read but a LOT smaller</a:t>
            </a:r>
          </a:p>
          <a:p>
            <a:r>
              <a:rPr lang="en-US" dirty="0" err="1"/>
              <a:t>Er</a:t>
            </a:r>
            <a:r>
              <a:rPr lang="en-US" dirty="0"/>
              <a:t>, that’s it. Plug stuff in, it works.</a:t>
            </a:r>
          </a:p>
          <a:p>
            <a:endParaRPr lang="en-US" dirty="0"/>
          </a:p>
        </p:txBody>
      </p:sp>
    </p:spTree>
    <p:extLst>
      <p:ext uri="{BB962C8B-B14F-4D97-AF65-F5344CB8AC3E}">
        <p14:creationId xmlns:p14="http://schemas.microsoft.com/office/powerpoint/2010/main" val="3824552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do it?</a:t>
            </a:r>
          </a:p>
        </p:txBody>
      </p:sp>
      <p:sp>
        <p:nvSpPr>
          <p:cNvPr id="3" name="Content Placeholder 2"/>
          <p:cNvSpPr>
            <a:spLocks noGrp="1"/>
          </p:cNvSpPr>
          <p:nvPr>
            <p:ph idx="1"/>
          </p:nvPr>
        </p:nvSpPr>
        <p:spPr/>
        <p:txBody>
          <a:bodyPr>
            <a:normAutofit lnSpcReduction="10000"/>
          </a:bodyPr>
          <a:lstStyle/>
          <a:p>
            <a:r>
              <a:rPr lang="en-US" dirty="0"/>
              <a:t>Low risk and high return investment:</a:t>
            </a:r>
            <a:br>
              <a:rPr lang="en-US" dirty="0"/>
            </a:br>
            <a:r>
              <a:rPr lang="en-US" dirty="0"/>
              <a:t>cash saved on electricity bill is after-tax </a:t>
            </a:r>
            <a:br>
              <a:rPr lang="en-US" dirty="0"/>
            </a:br>
            <a:r>
              <a:rPr lang="en-US" dirty="0"/>
              <a:t>lower bills are a big resale benefit</a:t>
            </a:r>
          </a:p>
          <a:p>
            <a:r>
              <a:rPr lang="en-US" dirty="0"/>
              <a:t>Good as part of retirement planning</a:t>
            </a:r>
          </a:p>
          <a:p>
            <a:r>
              <a:rPr lang="en-US" dirty="0"/>
              <a:t>Hedge against higher electricity prices in the future</a:t>
            </a:r>
          </a:p>
          <a:p>
            <a:r>
              <a:rPr lang="en-US" dirty="0"/>
              <a:t>Good for the planet</a:t>
            </a:r>
            <a:br>
              <a:rPr lang="en-US" dirty="0"/>
            </a:br>
            <a:r>
              <a:rPr lang="en-US" dirty="0"/>
              <a:t>(But so is roof insulation, walking places and going vegetarian)</a:t>
            </a:r>
          </a:p>
          <a:p>
            <a:r>
              <a:rPr lang="en-US" dirty="0"/>
              <a:t>It’s deeply cool making your own power</a:t>
            </a:r>
          </a:p>
          <a:p>
            <a:r>
              <a:rPr lang="en-US" dirty="0"/>
              <a:t>It is a fun DIY project</a:t>
            </a:r>
          </a:p>
          <a:p>
            <a:r>
              <a:rPr lang="en-US" dirty="0"/>
              <a:t>My friends and neighbors will be impressed/horrified</a:t>
            </a:r>
          </a:p>
          <a:p>
            <a:endParaRPr lang="en-US" dirty="0"/>
          </a:p>
        </p:txBody>
      </p:sp>
    </p:spTree>
    <p:extLst>
      <p:ext uri="{BB962C8B-B14F-4D97-AF65-F5344CB8AC3E}">
        <p14:creationId xmlns:p14="http://schemas.microsoft.com/office/powerpoint/2010/main" val="13737343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Before spending money on solar stuff</a:t>
            </a:r>
            <a:r>
              <a:rPr lang="mr-IN" dirty="0"/>
              <a:t>…</a:t>
            </a:r>
            <a:endParaRPr lang="en-US" dirty="0"/>
          </a:p>
        </p:txBody>
      </p:sp>
      <p:sp>
        <p:nvSpPr>
          <p:cNvPr id="3" name="Content Placeholder 2"/>
          <p:cNvSpPr>
            <a:spLocks noGrp="1"/>
          </p:cNvSpPr>
          <p:nvPr>
            <p:ph idx="1"/>
          </p:nvPr>
        </p:nvSpPr>
        <p:spPr/>
        <p:txBody>
          <a:bodyPr>
            <a:normAutofit/>
          </a:bodyPr>
          <a:lstStyle/>
          <a:p>
            <a:r>
              <a:rPr lang="en-US" dirty="0"/>
              <a:t>Energy audit ($100)</a:t>
            </a:r>
            <a:br>
              <a:rPr lang="en-US" dirty="0"/>
            </a:br>
            <a:r>
              <a:rPr lang="en-US" dirty="0"/>
              <a:t>In my case, this led me to:</a:t>
            </a:r>
          </a:p>
          <a:p>
            <a:r>
              <a:rPr lang="en-US" dirty="0"/>
              <a:t>Roof insulation (12+ inches extra fiberglass insulation) ($1200)</a:t>
            </a:r>
          </a:p>
          <a:p>
            <a:r>
              <a:rPr lang="en-US" dirty="0"/>
              <a:t>LED lights ($200)</a:t>
            </a:r>
          </a:p>
          <a:p>
            <a:r>
              <a:rPr lang="en-US" dirty="0"/>
              <a:t>Seal round windows and doors ($30)</a:t>
            </a:r>
          </a:p>
          <a:p>
            <a:r>
              <a:rPr lang="en-US" dirty="0"/>
              <a:t>Seal the air leaks from outlet boxes (same caulk for windows)</a:t>
            </a:r>
          </a:p>
          <a:p>
            <a:r>
              <a:rPr lang="en-US" dirty="0"/>
              <a:t>Seal the AC ducting and insulate the duct in the roof ($100)</a:t>
            </a:r>
          </a:p>
          <a:p>
            <a:r>
              <a:rPr lang="en-US" dirty="0"/>
              <a:t>Energy star roof shingles</a:t>
            </a:r>
          </a:p>
        </p:txBody>
      </p:sp>
    </p:spTree>
    <p:extLst>
      <p:ext uri="{BB962C8B-B14F-4D97-AF65-F5344CB8AC3E}">
        <p14:creationId xmlns:p14="http://schemas.microsoft.com/office/powerpoint/2010/main" val="451450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Terminology</a:t>
            </a:r>
          </a:p>
        </p:txBody>
      </p:sp>
      <p:sp>
        <p:nvSpPr>
          <p:cNvPr id="3" name="Content Placeholder 2"/>
          <p:cNvSpPr>
            <a:spLocks noGrp="1"/>
          </p:cNvSpPr>
          <p:nvPr>
            <p:ph idx="1"/>
          </p:nvPr>
        </p:nvSpPr>
        <p:spPr/>
        <p:txBody>
          <a:bodyPr/>
          <a:lstStyle/>
          <a:p>
            <a:r>
              <a:rPr lang="en-US" dirty="0"/>
              <a:t>Inverter </a:t>
            </a:r>
            <a:r>
              <a:rPr lang="mr-IN" dirty="0"/>
              <a:t>–</a:t>
            </a:r>
            <a:r>
              <a:rPr lang="en-US" dirty="0"/>
              <a:t> a chunk of electronics that turns the direct current (DC) power from the panel(s) into alternating current (AC)</a:t>
            </a:r>
          </a:p>
          <a:p>
            <a:r>
              <a:rPr lang="en-US" dirty="0"/>
              <a:t>Kw </a:t>
            </a:r>
            <a:r>
              <a:rPr lang="mr-IN" dirty="0"/>
              <a:t>–</a:t>
            </a:r>
            <a:r>
              <a:rPr lang="en-US" dirty="0"/>
              <a:t> kilo-watt, a measure of power. A hairdryer or a drip coffee maker use about 1 kw, the dryer uses about 3 kw. A 3’x5’ solar panel makes about ¼ kw in really bright sunlight.</a:t>
            </a:r>
          </a:p>
          <a:p>
            <a:r>
              <a:rPr lang="en-US" dirty="0"/>
              <a:t>Kwh </a:t>
            </a:r>
            <a:r>
              <a:rPr lang="mr-IN" dirty="0"/>
              <a:t>–</a:t>
            </a:r>
            <a:r>
              <a:rPr lang="en-US" dirty="0"/>
              <a:t> kilo watt hour, or a load of 1 kw for 1 hour. When you look at the electricity bill, this is what they are counting. Before I started my house used about 40 kwh per day (2400 </a:t>
            </a:r>
            <a:r>
              <a:rPr lang="en-US" dirty="0" err="1"/>
              <a:t>sq</a:t>
            </a:r>
            <a:r>
              <a:rPr lang="en-US" dirty="0"/>
              <a:t> </a:t>
            </a:r>
            <a:r>
              <a:rPr lang="en-US" dirty="0" err="1"/>
              <a:t>ft</a:t>
            </a:r>
            <a:r>
              <a:rPr lang="en-US" dirty="0"/>
              <a:t> ranch). LG&amp;E currently charge around $0.12/kwh.</a:t>
            </a:r>
          </a:p>
        </p:txBody>
      </p:sp>
    </p:spTree>
    <p:extLst>
      <p:ext uri="{BB962C8B-B14F-4D97-AF65-F5344CB8AC3E}">
        <p14:creationId xmlns:p14="http://schemas.microsoft.com/office/powerpoint/2010/main" val="15970674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does it cost?</a:t>
            </a:r>
          </a:p>
        </p:txBody>
      </p:sp>
      <p:sp>
        <p:nvSpPr>
          <p:cNvPr id="3" name="Content Placeholder 2"/>
          <p:cNvSpPr>
            <a:spLocks noGrp="1"/>
          </p:cNvSpPr>
          <p:nvPr>
            <p:ph idx="1"/>
          </p:nvPr>
        </p:nvSpPr>
        <p:spPr>
          <a:xfrm>
            <a:off x="838200" y="1275714"/>
            <a:ext cx="4914901" cy="4901249"/>
          </a:xfrm>
        </p:spPr>
        <p:txBody>
          <a:bodyPr>
            <a:normAutofit fontScale="70000" lnSpcReduction="20000"/>
          </a:bodyPr>
          <a:lstStyle/>
          <a:p>
            <a:r>
              <a:rPr lang="en-US" dirty="0"/>
              <a:t>Quote in 2013 for 3kw ground mount system was $18.5k. </a:t>
            </a:r>
          </a:p>
          <a:p>
            <a:r>
              <a:rPr lang="en-US" dirty="0"/>
              <a:t>Phase 1: 2013 DIY 5kw system (20 panels) - $11k (with $4.5k back) – the same system today would be $8k (with $2.4k back)</a:t>
            </a:r>
          </a:p>
          <a:p>
            <a:r>
              <a:rPr lang="en-US" dirty="0"/>
              <a:t>Phase 2: 2016 DIY 2kw from Craigslist - $2k</a:t>
            </a:r>
          </a:p>
          <a:p>
            <a:r>
              <a:rPr lang="en-US" dirty="0"/>
              <a:t>Neighbor bought 3kw DIY system from Craigslist for $3.4k</a:t>
            </a:r>
          </a:p>
          <a:p>
            <a:r>
              <a:rPr lang="en-US" dirty="0"/>
              <a:t>You can start with a single panel system for about $200</a:t>
            </a:r>
            <a:r>
              <a:rPr lang="mr-IN" dirty="0"/>
              <a:t>…</a:t>
            </a:r>
            <a:endParaRPr lang="en-US" dirty="0"/>
          </a:p>
          <a:p>
            <a:r>
              <a:rPr lang="en-US" dirty="0"/>
              <a:t>Until the end of 2019 you get 30% back as a tax credit </a:t>
            </a:r>
            <a:r>
              <a:rPr lang="en-US" dirty="0">
                <a:sym typeface="Wingdings"/>
              </a:rPr>
              <a:t></a:t>
            </a:r>
          </a:p>
          <a:p>
            <a:r>
              <a:rPr lang="en-US" dirty="0">
                <a:sym typeface="Wingdings"/>
              </a:rPr>
              <a:t>Solar hot water systems can be had for about $2k</a:t>
            </a:r>
          </a:p>
          <a:p>
            <a:r>
              <a:rPr lang="en-US" dirty="0">
                <a:sym typeface="Wingdings"/>
              </a:rPr>
              <a:t>Rough guide </a:t>
            </a:r>
            <a:r>
              <a:rPr lang="mr-IN" dirty="0">
                <a:sym typeface="Wingdings"/>
              </a:rPr>
              <a:t>–</a:t>
            </a:r>
            <a:r>
              <a:rPr lang="en-US" dirty="0">
                <a:sym typeface="Wingdings"/>
              </a:rPr>
              <a:t> DIY grid-tie is $1/w, professional grid-tie install is $3/w to $4/w and off grid with batteries is going to be around $6/w to $7/w.</a:t>
            </a:r>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53101" y="1275714"/>
            <a:ext cx="5876925" cy="4901249"/>
          </a:xfrm>
          <a:prstGeom prst="rect">
            <a:avLst/>
          </a:prstGeom>
        </p:spPr>
      </p:pic>
    </p:spTree>
    <p:extLst>
      <p:ext uri="{BB962C8B-B14F-4D97-AF65-F5344CB8AC3E}">
        <p14:creationId xmlns:p14="http://schemas.microsoft.com/office/powerpoint/2010/main" val="4475233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10272</TotalTime>
  <Words>1273</Words>
  <Application>Microsoft Macintosh PowerPoint</Application>
  <PresentationFormat>Widescreen</PresentationFormat>
  <Paragraphs>122</Paragraphs>
  <Slides>25</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Calibri Light</vt:lpstr>
      <vt:lpstr>Office Theme</vt:lpstr>
      <vt:lpstr>Home solar power</vt:lpstr>
      <vt:lpstr>PowerPoint Presentation</vt:lpstr>
      <vt:lpstr>PowerPoint Presentation</vt:lpstr>
      <vt:lpstr>What’s it like to live with?</vt:lpstr>
      <vt:lpstr>No, you muppet, what’s it like to live with really?</vt:lpstr>
      <vt:lpstr>Why do it?</vt:lpstr>
      <vt:lpstr>Before spending money on solar stuff…</vt:lpstr>
      <vt:lpstr>Terminology</vt:lpstr>
      <vt:lpstr>What does it cost?</vt:lpstr>
      <vt:lpstr>Payback/return on investment</vt:lpstr>
      <vt:lpstr>Solar hot water</vt:lpstr>
      <vt:lpstr>Off grid</vt:lpstr>
      <vt:lpstr>Grid tied</vt:lpstr>
      <vt:lpstr>What would I need for grid tied PV?</vt:lpstr>
      <vt:lpstr>PowerPoint Presentation</vt:lpstr>
      <vt:lpstr>Inverter types</vt:lpstr>
      <vt:lpstr>What’s involved in putting it together?</vt:lpstr>
      <vt:lpstr>PowerPoint Presentation</vt:lpstr>
      <vt:lpstr>PowerPoint Presentation</vt:lpstr>
      <vt:lpstr>PowerPoint Presentation</vt:lpstr>
      <vt:lpstr>Suppliers</vt:lpstr>
      <vt:lpstr>Toys – Enphase enlighten</vt:lpstr>
      <vt:lpstr>Toys - sense</vt:lpstr>
      <vt:lpstr>State of Solar in Kentucky</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home solar power</dc:title>
  <dc:creator>Goodjohn, Paul (GE Appliances, Haier)</dc:creator>
  <cp:lastModifiedBy>Goodjohn, Paul (GE Appliances, Haier)</cp:lastModifiedBy>
  <cp:revision>50</cp:revision>
  <cp:lastPrinted>2019-07-16T12:12:21Z</cp:lastPrinted>
  <dcterms:created xsi:type="dcterms:W3CDTF">2018-09-07T17:10:04Z</dcterms:created>
  <dcterms:modified xsi:type="dcterms:W3CDTF">2019-09-27T18:06:54Z</dcterms:modified>
</cp:coreProperties>
</file>

<file path=docProps/thumbnail.jpeg>
</file>